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Nunito Sans"/>
      <p:regular r:id="rId17"/>
    </p:embeddedFont>
    <p:embeddedFont>
      <p:font typeface="Nunito Sans"/>
      <p:regular r:id="rId18"/>
    </p:embeddedFont>
    <p:embeddedFont>
      <p:font typeface="Nunito Sans"/>
      <p:regular r:id="rId19"/>
    </p:embeddedFont>
    <p:embeddedFont>
      <p:font typeface="Nunito Sans"/>
      <p:regular r:id="rId20"/>
    </p:embeddedFont>
    <p:embeddedFont>
      <p:font typeface="Nunito"/>
      <p:regular r:id="rId21"/>
    </p:embeddedFont>
    <p:embeddedFont>
      <p:font typeface="Nunito"/>
      <p:regular r:id="rId22"/>
    </p:embeddedFont>
    <p:embeddedFont>
      <p:font typeface="Nunito"/>
      <p:regular r:id="rId23"/>
    </p:embeddedFont>
    <p:embeddedFont>
      <p:font typeface="Nuni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-1.png>
</file>

<file path=ppt/media/image-10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4-2.png>
</file>

<file path=ppt/media/image-4-3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8-1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7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1255" y="585192"/>
            <a:ext cx="5320784" cy="665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Foundational Project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6231255" y="1569482"/>
            <a:ext cx="6814304" cy="664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Stock Forecasting CRISP-ML(Q) Framework Implementation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6231255" y="2553533"/>
            <a:ext cx="6814304" cy="1702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This project forecasts Nifty 50 stock returns over 3-month, 6-month, and 1-year periods. By integrating fundamental, technical, and sector-performance data, we provide insights for investors with varied time horizons. An interactive web application enhances portfolio analysis and exploration.</a:t>
            </a:r>
            <a:endParaRPr lang="en-US" sz="1650" dirty="0"/>
          </a:p>
        </p:txBody>
      </p:sp>
      <p:sp>
        <p:nvSpPr>
          <p:cNvPr id="6" name="Shape 3"/>
          <p:cNvSpPr/>
          <p:nvPr/>
        </p:nvSpPr>
        <p:spPr>
          <a:xfrm>
            <a:off x="6231255" y="4495562"/>
            <a:ext cx="6814304" cy="781288"/>
          </a:xfrm>
          <a:prstGeom prst="roundRect">
            <a:avLst>
              <a:gd name="adj" fmla="val 11442"/>
            </a:avLst>
          </a:prstGeom>
          <a:solidFill>
            <a:srgbClr val="CCEDFF"/>
          </a:solidFill>
          <a:ln w="7620">
            <a:solidFill>
              <a:srgbClr val="B2D3E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51640" y="4715947"/>
            <a:ext cx="6373535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Project By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6231255" y="5755719"/>
            <a:ext cx="478869" cy="478869"/>
          </a:xfrm>
          <a:prstGeom prst="roundRect">
            <a:avLst>
              <a:gd name="adj" fmla="val 18667"/>
            </a:avLst>
          </a:prstGeom>
          <a:solidFill>
            <a:srgbClr val="CCEDFF"/>
          </a:solidFill>
          <a:ln w="7620">
            <a:solidFill>
              <a:srgbClr val="B2D3E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311086" y="5795665"/>
            <a:ext cx="319207" cy="398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1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6922889" y="5755719"/>
            <a:ext cx="2609136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Kanishk</a:t>
            </a:r>
            <a:endParaRPr lang="en-US" sz="2050" dirty="0"/>
          </a:p>
        </p:txBody>
      </p:sp>
      <p:sp>
        <p:nvSpPr>
          <p:cNvPr id="11" name="Shape 8"/>
          <p:cNvSpPr/>
          <p:nvPr/>
        </p:nvSpPr>
        <p:spPr>
          <a:xfrm>
            <a:off x="9744789" y="5755719"/>
            <a:ext cx="478869" cy="478869"/>
          </a:xfrm>
          <a:prstGeom prst="roundRect">
            <a:avLst>
              <a:gd name="adj" fmla="val 18667"/>
            </a:avLst>
          </a:prstGeom>
          <a:solidFill>
            <a:srgbClr val="CCEDFF"/>
          </a:solidFill>
          <a:ln w="7620">
            <a:solidFill>
              <a:srgbClr val="B2D3E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824621" y="5795665"/>
            <a:ext cx="319207" cy="398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2</a:t>
            </a:r>
            <a:endParaRPr lang="en-US" sz="2500" dirty="0"/>
          </a:p>
        </p:txBody>
      </p:sp>
      <p:sp>
        <p:nvSpPr>
          <p:cNvPr id="13" name="Text 10"/>
          <p:cNvSpPr/>
          <p:nvPr/>
        </p:nvSpPr>
        <p:spPr>
          <a:xfrm>
            <a:off x="10436423" y="5755719"/>
            <a:ext cx="2609136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Aashish</a:t>
            </a:r>
            <a:endParaRPr lang="en-US" sz="2050" dirty="0"/>
          </a:p>
        </p:txBody>
      </p:sp>
      <p:sp>
        <p:nvSpPr>
          <p:cNvPr id="14" name="Shape 11"/>
          <p:cNvSpPr/>
          <p:nvPr/>
        </p:nvSpPr>
        <p:spPr>
          <a:xfrm>
            <a:off x="6231255" y="6926223"/>
            <a:ext cx="478869" cy="478869"/>
          </a:xfrm>
          <a:prstGeom prst="roundRect">
            <a:avLst>
              <a:gd name="adj" fmla="val 18667"/>
            </a:avLst>
          </a:prstGeom>
          <a:solidFill>
            <a:srgbClr val="CCEDFF"/>
          </a:solidFill>
          <a:ln w="7620">
            <a:solidFill>
              <a:srgbClr val="B2D3E5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311086" y="6966168"/>
            <a:ext cx="319207" cy="398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3</a:t>
            </a:r>
            <a:endParaRPr lang="en-US" sz="2500" dirty="0"/>
          </a:p>
        </p:txBody>
      </p:sp>
      <p:sp>
        <p:nvSpPr>
          <p:cNvPr id="16" name="Text 13"/>
          <p:cNvSpPr/>
          <p:nvPr/>
        </p:nvSpPr>
        <p:spPr>
          <a:xfrm>
            <a:off x="6922889" y="6926223"/>
            <a:ext cx="2609136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Priyesh</a:t>
            </a:r>
            <a:endParaRPr lang="en-US" sz="2050" dirty="0"/>
          </a:p>
        </p:txBody>
      </p:sp>
      <p:sp>
        <p:nvSpPr>
          <p:cNvPr id="17" name="Shape 14"/>
          <p:cNvSpPr/>
          <p:nvPr/>
        </p:nvSpPr>
        <p:spPr>
          <a:xfrm>
            <a:off x="9744789" y="6926223"/>
            <a:ext cx="478869" cy="478869"/>
          </a:xfrm>
          <a:prstGeom prst="roundRect">
            <a:avLst>
              <a:gd name="adj" fmla="val 18667"/>
            </a:avLst>
          </a:prstGeom>
          <a:solidFill>
            <a:srgbClr val="CCEDFF"/>
          </a:solidFill>
          <a:ln w="7620">
            <a:solidFill>
              <a:srgbClr val="B2D3E5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9824621" y="6966168"/>
            <a:ext cx="319207" cy="398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4</a:t>
            </a:r>
            <a:endParaRPr lang="en-US" sz="2500" dirty="0"/>
          </a:p>
        </p:txBody>
      </p:sp>
      <p:sp>
        <p:nvSpPr>
          <p:cNvPr id="19" name="Text 16"/>
          <p:cNvSpPr/>
          <p:nvPr/>
        </p:nvSpPr>
        <p:spPr>
          <a:xfrm>
            <a:off x="10436423" y="6926223"/>
            <a:ext cx="2609136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Suraj</a:t>
            </a:r>
            <a:endParaRPr lang="en-US" sz="2050" dirty="0"/>
          </a:p>
        </p:txBody>
      </p:sp>
      <p:pic>
        <p:nvPicPr>
          <p:cNvPr id="2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4040" y="228600"/>
            <a:ext cx="1127760" cy="41886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2785" y="689015"/>
            <a:ext cx="6814780" cy="541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Technical Stack &amp; Success Factors</a:t>
            </a:r>
            <a:endParaRPr lang="en-US" sz="3400" dirty="0"/>
          </a:p>
        </p:txBody>
      </p:sp>
      <p:sp>
        <p:nvSpPr>
          <p:cNvPr id="4" name="Text 1"/>
          <p:cNvSpPr/>
          <p:nvPr/>
        </p:nvSpPr>
        <p:spPr>
          <a:xfrm>
            <a:off x="6092785" y="1663660"/>
            <a:ext cx="2165985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Tech Stack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092785" y="2107525"/>
            <a:ext cx="3265051" cy="554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 pandas and yfinance for time-series data and fundamentals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6092785" y="2722483"/>
            <a:ext cx="3265051" cy="8315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Models: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 scikit-learn (Random Forest &amp; Logistic Regression), XGBoost, statsmodels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6092785" y="3614618"/>
            <a:ext cx="3265051" cy="554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NLP: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 VADER, transitioning to FinBERT for sentiment analysis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6092785" y="4229576"/>
            <a:ext cx="3265051" cy="554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Viz: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 Streamlit UI and Plotly charts for interactive visualizations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6092785" y="4844534"/>
            <a:ext cx="3265051" cy="554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Hosting: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 Streamlit Cloud with auto-deploy functionality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9788128" y="1663660"/>
            <a:ext cx="2165985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Key Enablers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9788128" y="2107525"/>
            <a:ext cx="3265051" cy="554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Persona-driven design and well-defined success metrics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9788128" y="2722483"/>
            <a:ext cx="3265051" cy="554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Rapid MVP development and early feedback integration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9788128" y="3337441"/>
            <a:ext cx="3265051" cy="554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Reproducible, git-tracked experiments with SHAP visualizations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9788128" y="3952399"/>
            <a:ext cx="3265051" cy="554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Simple, intuitive UI with in-app feedback mechanisms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6092785" y="5719405"/>
            <a:ext cx="2178844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Future Enhancements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6092785" y="6249948"/>
            <a:ext cx="6952774" cy="277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Integration of live social media sentiment analysis</a:t>
            </a:r>
            <a:endParaRPr lang="en-US" sz="1350" dirty="0"/>
          </a:p>
        </p:txBody>
      </p:sp>
      <p:sp>
        <p:nvSpPr>
          <p:cNvPr id="17" name="Text 14"/>
          <p:cNvSpPr/>
          <p:nvPr/>
        </p:nvSpPr>
        <p:spPr>
          <a:xfrm>
            <a:off x="6092785" y="6587728"/>
            <a:ext cx="6952774" cy="277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Broker API integration for one-click trading</a:t>
            </a:r>
            <a:endParaRPr lang="en-US" sz="1350" dirty="0"/>
          </a:p>
        </p:txBody>
      </p:sp>
      <p:sp>
        <p:nvSpPr>
          <p:cNvPr id="18" name="Text 15"/>
          <p:cNvSpPr/>
          <p:nvPr/>
        </p:nvSpPr>
        <p:spPr>
          <a:xfrm>
            <a:off x="6092785" y="6925508"/>
            <a:ext cx="6952774" cy="277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Automated benchmarking against ARIMA/GARCH models</a:t>
            </a:r>
            <a:endParaRPr lang="en-US" sz="1350" dirty="0"/>
          </a:p>
        </p:txBody>
      </p:sp>
      <p:sp>
        <p:nvSpPr>
          <p:cNvPr id="19" name="Text 16"/>
          <p:cNvSpPr/>
          <p:nvPr/>
        </p:nvSpPr>
        <p:spPr>
          <a:xfrm>
            <a:off x="6092785" y="7263289"/>
            <a:ext cx="6952774" cy="277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Real-time alerts and a notification center</a:t>
            </a:r>
            <a:endParaRPr lang="en-US" sz="1350" dirty="0"/>
          </a:p>
        </p:txBody>
      </p:sp>
      <p:pic>
        <p:nvPicPr>
          <p:cNvPr id="2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4040" y="228600"/>
            <a:ext cx="1127760" cy="41886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93088"/>
            <a:ext cx="6765369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Business &amp; Data Understanding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50808"/>
            <a:ext cx="6765369" cy="2410897"/>
          </a:xfrm>
          <a:prstGeom prst="roundRect">
            <a:avLst>
              <a:gd name="adj" fmla="val 3952"/>
            </a:avLst>
          </a:prstGeom>
          <a:solidFill>
            <a:srgbClr val="CCEDFF"/>
          </a:solidFill>
          <a:ln w="7620">
            <a:solidFill>
              <a:srgbClr val="B2D3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8852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Problem Framing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375660"/>
            <a:ext cx="629650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We tailored forecasting horizons to investor needs: 1 year, 6 months, and 3 months. Our predict_stock() function automates data download, feature creation, prediction, and explanation.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5288518"/>
            <a:ext cx="6765369" cy="2047994"/>
          </a:xfrm>
          <a:prstGeom prst="roundRect">
            <a:avLst>
              <a:gd name="adj" fmla="val 4652"/>
            </a:avLst>
          </a:prstGeom>
          <a:solidFill>
            <a:srgbClr val="CCEDFF"/>
          </a:solidFill>
          <a:ln w="7620">
            <a:solidFill>
              <a:srgbClr val="B2D3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514624" y="55229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Success Criteria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14624" y="6013371"/>
            <a:ext cx="629650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We measure directional accuracy, RMSE, MAPE, and portfolio backtest returns, displayed in the Model Performance and Portfolio Analyzer pages.</a:t>
            </a:r>
            <a:endParaRPr lang="en-US" sz="17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4040" y="228600"/>
            <a:ext cx="1127760" cy="41886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6498" y="612934"/>
            <a:ext cx="6779062" cy="13930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Data Collection &amp; Quality Verification</a:t>
            </a:r>
            <a:endParaRPr lang="en-US" sz="43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6498" y="2340293"/>
            <a:ext cx="1114425" cy="164091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15250" y="2563178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Data Sources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715250" y="3045143"/>
            <a:ext cx="5330309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Price and volume data from yfinance.download(); fundamentals from yfinance.Ticker.info.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6498" y="3981212"/>
            <a:ext cx="1114425" cy="164091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15250" y="4204097"/>
            <a:ext cx="2948107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Sentiment Placeholder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715250" y="4686062"/>
            <a:ext cx="5330309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News sentiment scoring via VADER is prepared but scraping is stubbed.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6498" y="5622131"/>
            <a:ext cx="1114425" cy="199751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15250" y="5845016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Data Quality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715250" y="6326981"/>
            <a:ext cx="5330309" cy="1069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Minimum 100 days of records enforced; fallback between NSE/BSE; NaNs dropped after merging for clean inputs.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74040" y="228600"/>
            <a:ext cx="1127760" cy="41886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8633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Data Preparation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248739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042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532948"/>
            <a:ext cx="59557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Moving averages (50 &amp; 200 days) and their ratios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975146"/>
            <a:ext cx="59557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Volatility and returns over multiple windows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417344"/>
            <a:ext cx="59557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Momentum and volume metrics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9696" y="3248739"/>
            <a:ext cx="566976" cy="56697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089696" y="4042529"/>
            <a:ext cx="31944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Fundamentals &amp; Scaling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7089696" y="4532948"/>
            <a:ext cx="59558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Market cap, P/E, ROE, debt ratios, quarterly revenue/profit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7089696" y="5338048"/>
            <a:ext cx="5955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Future return target shifted 365 days ahead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7089696" y="5780246"/>
            <a:ext cx="5955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StandardScaler applied on training data and test sets</a:t>
            </a:r>
            <a:endParaRPr lang="en-US" sz="17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4040" y="228600"/>
            <a:ext cx="1127760" cy="41886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0326" y="709613"/>
            <a:ext cx="7743349" cy="12506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Modeling: Design &amp; Development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00326" y="2260402"/>
            <a:ext cx="1290518" cy="1793200"/>
          </a:xfrm>
          <a:prstGeom prst="roundRect">
            <a:avLst>
              <a:gd name="adj" fmla="val 6513"/>
            </a:avLst>
          </a:prstGeom>
          <a:solidFill>
            <a:srgbClr val="CCEDFF"/>
          </a:solidFill>
          <a:ln w="7620">
            <a:solidFill>
              <a:srgbClr val="B2D3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204913" y="2981087"/>
            <a:ext cx="281345" cy="3517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0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1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2190869" y="2460427"/>
            <a:ext cx="2501384" cy="312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Model Strategy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2190869" y="2893100"/>
            <a:ext cx="6052780" cy="9604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Combined Random Forest for nonlinear patterns and Linear Regression for stability, averaging predictions for long-term forecasting.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2090857" y="4044077"/>
            <a:ext cx="6252805" cy="11430"/>
          </a:xfrm>
          <a:prstGeom prst="roundRect">
            <a:avLst>
              <a:gd name="adj" fmla="val 735318"/>
            </a:avLst>
          </a:prstGeom>
          <a:solidFill>
            <a:srgbClr val="B2D3E5"/>
          </a:solidFill>
          <a:ln/>
        </p:spPr>
      </p:sp>
      <p:sp>
        <p:nvSpPr>
          <p:cNvPr id="9" name="Shape 6"/>
          <p:cNvSpPr/>
          <p:nvPr/>
        </p:nvSpPr>
        <p:spPr>
          <a:xfrm>
            <a:off x="700326" y="4153614"/>
            <a:ext cx="2581037" cy="1473041"/>
          </a:xfrm>
          <a:prstGeom prst="roundRect">
            <a:avLst>
              <a:gd name="adj" fmla="val 5706"/>
            </a:avLst>
          </a:prstGeom>
          <a:solidFill>
            <a:srgbClr val="CCEDFF"/>
          </a:solidFill>
          <a:ln w="7620">
            <a:solidFill>
              <a:srgbClr val="B2D3E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850112" y="4714280"/>
            <a:ext cx="281345" cy="3517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0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2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3481388" y="4353639"/>
            <a:ext cx="2501384" cy="312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Explainability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3481388" y="4786313"/>
            <a:ext cx="4762262" cy="6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Used SHAP values for global and local interpretability, enhancing trust in model outputs.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3381375" y="5617131"/>
            <a:ext cx="4962287" cy="11430"/>
          </a:xfrm>
          <a:prstGeom prst="roundRect">
            <a:avLst>
              <a:gd name="adj" fmla="val 735318"/>
            </a:avLst>
          </a:prstGeom>
          <a:solidFill>
            <a:srgbClr val="B2D3E5"/>
          </a:solidFill>
          <a:ln/>
        </p:spPr>
      </p:sp>
      <p:sp>
        <p:nvSpPr>
          <p:cNvPr id="14" name="Shape 11"/>
          <p:cNvSpPr/>
          <p:nvPr/>
        </p:nvSpPr>
        <p:spPr>
          <a:xfrm>
            <a:off x="700326" y="5726668"/>
            <a:ext cx="3871674" cy="1793200"/>
          </a:xfrm>
          <a:prstGeom prst="roundRect">
            <a:avLst>
              <a:gd name="adj" fmla="val 4687"/>
            </a:avLst>
          </a:prstGeom>
          <a:solidFill>
            <a:srgbClr val="CCEDFF"/>
          </a:solidFill>
          <a:ln w="7620">
            <a:solidFill>
              <a:srgbClr val="B2D3E5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2495431" y="6447353"/>
            <a:ext cx="281345" cy="3517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0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3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4772025" y="5926693"/>
            <a:ext cx="2501384" cy="312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Reproducibility</a:t>
            </a:r>
            <a:endParaRPr lang="en-US" sz="1950" dirty="0"/>
          </a:p>
        </p:txBody>
      </p:sp>
      <p:sp>
        <p:nvSpPr>
          <p:cNvPr id="17" name="Text 14"/>
          <p:cNvSpPr/>
          <p:nvPr/>
        </p:nvSpPr>
        <p:spPr>
          <a:xfrm>
            <a:off x="4772025" y="6359366"/>
            <a:ext cx="3471624" cy="9604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Walk-forward splits, fixed random seeds, and Git tracking ensure consistent retraining and deployment.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895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Evaluation &amp; Metrics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600200" y="29308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Accuracy Metrics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421261"/>
            <a:ext cx="364164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RMSE, MAPE, and R² assess magnitude and overall fit.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75597" y="2551986"/>
            <a:ext cx="4288036" cy="428803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688687" y="3422571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403794" y="27493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Directional Accuracy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403794" y="3239810"/>
            <a:ext cx="364176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Measures correct up/down predictions, crucial for investment decisions.</a:t>
            </a:r>
            <a:endParaRPr lang="en-US" sz="17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5597" y="2551986"/>
            <a:ext cx="4288036" cy="4288036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811095" y="3422571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9403794" y="50634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Return Analysis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403794" y="5553908"/>
            <a:ext cx="364176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Average returns on positive predictions compared against benchmarks.</a:t>
            </a:r>
            <a:endParaRPr lang="en-US" sz="17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5597" y="2551986"/>
            <a:ext cx="4288036" cy="428803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811095" y="5544979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0"/>
          <p:cNvSpPr/>
          <p:nvPr/>
        </p:nvSpPr>
        <p:spPr>
          <a:xfrm>
            <a:off x="1600200" y="52449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Model Insights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93790" y="5735360"/>
            <a:ext cx="364164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SHAP summary plots highlight top global feature impacts.</a:t>
            </a:r>
            <a:endParaRPr lang="en-US" sz="1750" dirty="0"/>
          </a:p>
        </p:txBody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5597" y="2551986"/>
            <a:ext cx="4288036" cy="4288036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5688687" y="5544979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4</a:t>
            </a:r>
            <a:endParaRPr lang="en-US" sz="2650" dirty="0"/>
          </a:p>
        </p:txBody>
      </p:sp>
      <p:pic>
        <p:nvPicPr>
          <p:cNvPr id="19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74040" y="228600"/>
            <a:ext cx="1127760" cy="41886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8397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Deployment Plan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58806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DFF"/>
          </a:solidFill>
          <a:ln w="7620">
            <a:solidFill>
              <a:srgbClr val="B2D3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2588062"/>
            <a:ext cx="253222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Backend &amp; Frontend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432810"/>
            <a:ext cx="25322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Python model with scikit-learn and yfinance; Streamlit app for interactive UI with custom dark theme.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9776341" y="258806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DFF"/>
          </a:solidFill>
          <a:ln w="7620">
            <a:solidFill>
              <a:srgbClr val="B2D3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513457" y="2588062"/>
            <a:ext cx="25322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App Structure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513457" y="3078480"/>
            <a:ext cx="25322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Four pages: Stock Predictor, Portfolio Analyzer, Model Performance, and About with version info.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72928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DFF"/>
          </a:solidFill>
          <a:ln w="7620">
            <a:solidFill>
              <a:srgbClr val="B2D3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7292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Configuration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6219706"/>
            <a:ext cx="60282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Streamlit page config and CSS customization enable smooth user experience.</a:t>
            </a:r>
            <a:endParaRPr lang="en-US" sz="1750" dirty="0"/>
          </a:p>
        </p:txBody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4040" y="228600"/>
            <a:ext cx="1127760" cy="41886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73473"/>
            <a:ext cx="1225176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Architecture: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 The model is built with a Python backend (scikit-learn, yfinance). The user interface and visualizations are created using Streamlit (</a:t>
            </a:r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streamlit_app.py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), and the application is hosted on Streamlit Cloud.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3054429"/>
            <a:ext cx="1225176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Functionality: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 The app provides stock predictions (</a:t>
            </a:r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model.predict_stock()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) with Buy/Hold/Sell recommendations, visualizes indicators (moving averages, SHAP factors), and will offer a downloadable summary PDF in the future.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35385"/>
            <a:ext cx="1225176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User Feedback: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 The application features a custom CSS dark theme and iterative UI improvements based on user feedback, including adjustments to font sizes and colors. Personalized dashboards are planned as a future enhancement.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16341"/>
            <a:ext cx="1225176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Risk Controls: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 Visual confidence intervals (±15% prediction range) and a model freshness check (</a:t>
            </a:r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last_updated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 timestamp) are implemented to manage and display risk.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997297"/>
            <a:ext cx="1225176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That concludes our deployment overview.</a:t>
            </a:r>
            <a:endParaRPr lang="en-US" sz="17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274040" y="228600"/>
            <a:ext cx="1127760" cy="41886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93088"/>
            <a:ext cx="6765369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Monitoring &amp; Maintenance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50808"/>
            <a:ext cx="3269337" cy="2410897"/>
          </a:xfrm>
          <a:prstGeom prst="roundRect">
            <a:avLst>
              <a:gd name="adj" fmla="val 3952"/>
            </a:avLst>
          </a:prstGeom>
          <a:solidFill>
            <a:srgbClr val="CCEDFF"/>
          </a:solidFill>
          <a:ln w="7620">
            <a:solidFill>
              <a:srgbClr val="B2D3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885242"/>
            <a:ext cx="280046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Versioning &amp; Updates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729990"/>
            <a:ext cx="280046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App displays version and last-updated timestamp for transparency.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9776341" y="2650808"/>
            <a:ext cx="3269337" cy="2410897"/>
          </a:xfrm>
          <a:prstGeom prst="roundRect">
            <a:avLst>
              <a:gd name="adj" fmla="val 3952"/>
            </a:avLst>
          </a:prstGeom>
          <a:solidFill>
            <a:srgbClr val="CCEDFF"/>
          </a:solidFill>
          <a:ln w="7620">
            <a:solidFill>
              <a:srgbClr val="B2D3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010775" y="2885242"/>
            <a:ext cx="28004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Drift Detection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010775" y="3375660"/>
            <a:ext cx="280046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Pipeline supports drift checks and auto-retraining triggers based on evaluation metrics.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88518"/>
            <a:ext cx="6765369" cy="2047994"/>
          </a:xfrm>
          <a:prstGeom prst="roundRect">
            <a:avLst>
              <a:gd name="adj" fmla="val 4652"/>
            </a:avLst>
          </a:prstGeom>
          <a:solidFill>
            <a:srgbClr val="CCEDFF"/>
          </a:solidFill>
          <a:ln w="7620">
            <a:solidFill>
              <a:srgbClr val="B2D3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5229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Reproducibility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013371"/>
            <a:ext cx="629650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Git tracking and fixed requirements enable new team members to replicate environment and run the app seamlessly.</a:t>
            </a:r>
            <a:endParaRPr lang="en-US" sz="1750" dirty="0"/>
          </a:p>
        </p:txBody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4040" y="228600"/>
            <a:ext cx="1127760" cy="41886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2025-04-18T17:59:56Z</dcterms:created>
  <dcterms:modified xsi:type="dcterms:W3CDTF">2025-04-18T17:59:56Z</dcterms:modified>
</cp:coreProperties>
</file>